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2" r:id="rId6"/>
    <p:sldId id="297" r:id="rId7"/>
    <p:sldId id="299" r:id="rId8"/>
    <p:sldId id="298" r:id="rId9"/>
    <p:sldId id="285" r:id="rId10"/>
    <p:sldId id="286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8" r:id="rId19"/>
    <p:sldId id="273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3622C"/>
    <a:srgbClr val="004050"/>
    <a:srgbClr val="7F007D"/>
    <a:srgbClr val="FF004C"/>
    <a:srgbClr val="20D3FF"/>
    <a:srgbClr val="00EDB5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80814" autoAdjust="0"/>
  </p:normalViewPr>
  <p:slideViewPr>
    <p:cSldViewPr snapToGrid="0" snapToObjects="1" showGuides="1">
      <p:cViewPr varScale="1">
        <p:scale>
          <a:sx n="92" d="100"/>
          <a:sy n="92" d="100"/>
        </p:scale>
        <p:origin x="15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>
      <p:cViewPr varScale="1">
        <p:scale>
          <a:sx n="119" d="100"/>
          <a:sy n="119" d="100"/>
        </p:scale>
        <p:origin x="13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das" userId="a356b77e-08e3-4679-b223-aa52d7dd6bf6" providerId="ADAL" clId="{EB1CDEB5-B01E-4943-A21E-7B8D75A2C82B}"/>
    <pc:docChg chg="modSld">
      <pc:chgData name="Tadas" userId="a356b77e-08e3-4679-b223-aa52d7dd6bf6" providerId="ADAL" clId="{EB1CDEB5-B01E-4943-A21E-7B8D75A2C82B}" dt="2020-06-17T07:36:45.701" v="1" actId="729"/>
      <pc:docMkLst>
        <pc:docMk/>
      </pc:docMkLst>
      <pc:sldChg chg="mod modShow">
        <pc:chgData name="Tadas" userId="a356b77e-08e3-4679-b223-aa52d7dd6bf6" providerId="ADAL" clId="{EB1CDEB5-B01E-4943-A21E-7B8D75A2C82B}" dt="2020-06-17T07:36:41.631" v="0" actId="729"/>
        <pc:sldMkLst>
          <pc:docMk/>
          <pc:sldMk cId="1351285443" sldId="302"/>
        </pc:sldMkLst>
      </pc:sldChg>
      <pc:sldChg chg="mod modShow">
        <pc:chgData name="Tadas" userId="a356b77e-08e3-4679-b223-aa52d7dd6bf6" providerId="ADAL" clId="{EB1CDEB5-B01E-4943-A21E-7B8D75A2C82B}" dt="2020-06-17T07:36:45.701" v="1" actId="729"/>
        <pc:sldMkLst>
          <pc:docMk/>
          <pc:sldMk cId="2249661434" sldId="308"/>
        </pc:sldMkLst>
      </pc:sldChg>
    </pc:docChg>
  </pc:docChgLst>
  <pc:docChgLst>
    <pc:chgData name="Johnson, Nicholas" userId="19a3a934-c5e0-416b-8e80-743fced09be6" providerId="ADAL" clId="{CC61FA32-BDAA-4CB8-ABCC-5BC84DF91DED}"/>
    <pc:docChg chg="modSld">
      <pc:chgData name="Johnson, Nicholas" userId="19a3a934-c5e0-416b-8e80-743fced09be6" providerId="ADAL" clId="{CC61FA32-BDAA-4CB8-ABCC-5BC84DF91DED}" dt="2020-01-28T16:25:13.101" v="1" actId="113"/>
      <pc:docMkLst>
        <pc:docMk/>
      </pc:docMkLst>
      <pc:sldChg chg="modSp">
        <pc:chgData name="Johnson, Nicholas" userId="19a3a934-c5e0-416b-8e80-743fced09be6" providerId="ADAL" clId="{CC61FA32-BDAA-4CB8-ABCC-5BC84DF91DED}" dt="2020-01-28T16:02:51.489" v="0" actId="20577"/>
        <pc:sldMkLst>
          <pc:docMk/>
          <pc:sldMk cId="1398833473" sldId="282"/>
        </pc:sldMkLst>
        <pc:spChg chg="mod">
          <ac:chgData name="Johnson, Nicholas" userId="19a3a934-c5e0-416b-8e80-743fced09be6" providerId="ADAL" clId="{CC61FA32-BDAA-4CB8-ABCC-5BC84DF91DED}" dt="2020-01-28T16:02:51.489" v="0" actId="20577"/>
          <ac:spMkLst>
            <pc:docMk/>
            <pc:sldMk cId="1398833473" sldId="282"/>
            <ac:spMk id="3" creationId="{81B930F1-2DD3-40EB-A7C3-363DEC254624}"/>
          </ac:spMkLst>
        </pc:spChg>
      </pc:sldChg>
      <pc:sldChg chg="modSp">
        <pc:chgData name="Johnson, Nicholas" userId="19a3a934-c5e0-416b-8e80-743fced09be6" providerId="ADAL" clId="{CC61FA32-BDAA-4CB8-ABCC-5BC84DF91DED}" dt="2020-01-28T16:25:13.101" v="1" actId="113"/>
        <pc:sldMkLst>
          <pc:docMk/>
          <pc:sldMk cId="2249661434" sldId="308"/>
        </pc:sldMkLst>
        <pc:spChg chg="mod">
          <ac:chgData name="Johnson, Nicholas" userId="19a3a934-c5e0-416b-8e80-743fced09be6" providerId="ADAL" clId="{CC61FA32-BDAA-4CB8-ABCC-5BC84DF91DED}" dt="2020-01-28T16:25:13.101" v="1" actId="113"/>
          <ac:spMkLst>
            <pc:docMk/>
            <pc:sldMk cId="2249661434" sldId="308"/>
            <ac:spMk id="5" creationId="{9C18884C-D84C-4FBB-8631-EDD420311435}"/>
          </ac:spMkLst>
        </pc:spChg>
      </pc:sldChg>
    </pc:docChg>
  </pc:docChgLst>
  <pc:docChgLst>
    <pc:chgData name="Gardner, Chester" userId="S::cgardner@qa.com::b4a7e7f7-b265-44bd-b05a-2db1b4f11907" providerId="AD" clId="Web-{A3D11E75-7FFE-304C-2F90-CC004BECF498}"/>
    <pc:docChg chg="modSld">
      <pc:chgData name="Gardner, Chester" userId="S::cgardner@qa.com::b4a7e7f7-b265-44bd-b05a-2db1b4f11907" providerId="AD" clId="Web-{A3D11E75-7FFE-304C-2F90-CC004BECF498}" dt="2020-04-23T09:06:53.957" v="237"/>
      <pc:docMkLst>
        <pc:docMk/>
      </pc:docMkLst>
      <pc:sldChg chg="modSp">
        <pc:chgData name="Gardner, Chester" userId="S::cgardner@qa.com::b4a7e7f7-b265-44bd-b05a-2db1b4f11907" providerId="AD" clId="Web-{A3D11E75-7FFE-304C-2F90-CC004BECF498}" dt="2020-04-23T08:49:54.930" v="78" actId="20577"/>
        <pc:sldMkLst>
          <pc:docMk/>
          <pc:sldMk cId="1105537519" sldId="285"/>
        </pc:sldMkLst>
        <pc:spChg chg="mod">
          <ac:chgData name="Gardner, Chester" userId="S::cgardner@qa.com::b4a7e7f7-b265-44bd-b05a-2db1b4f11907" providerId="AD" clId="Web-{A3D11E75-7FFE-304C-2F90-CC004BECF498}" dt="2020-04-23T08:49:54.930" v="78" actId="20577"/>
          <ac:spMkLst>
            <pc:docMk/>
            <pc:sldMk cId="1105537519" sldId="285"/>
            <ac:spMk id="3" creationId="{D02867EF-5838-48CF-BA25-796B7F0F598A}"/>
          </ac:spMkLst>
        </pc:spChg>
      </pc:sldChg>
      <pc:sldChg chg="modSp">
        <pc:chgData name="Gardner, Chester" userId="S::cgardner@qa.com::b4a7e7f7-b265-44bd-b05a-2db1b4f11907" providerId="AD" clId="Web-{A3D11E75-7FFE-304C-2F90-CC004BECF498}" dt="2020-04-23T08:27:42.540" v="24" actId="20577"/>
        <pc:sldMkLst>
          <pc:docMk/>
          <pc:sldMk cId="3992356534" sldId="299"/>
        </pc:sldMkLst>
        <pc:spChg chg="mod">
          <ac:chgData name="Gardner, Chester" userId="S::cgardner@qa.com::b4a7e7f7-b265-44bd-b05a-2db1b4f11907" providerId="AD" clId="Web-{A3D11E75-7FFE-304C-2F90-CC004BECF498}" dt="2020-04-23T08:27:42.540" v="24" actId="20577"/>
          <ac:spMkLst>
            <pc:docMk/>
            <pc:sldMk cId="3992356534" sldId="299"/>
            <ac:spMk id="3" creationId="{66D42716-A1EA-4858-A31A-9D7B699B232E}"/>
          </ac:spMkLst>
        </pc:spChg>
      </pc:sldChg>
      <pc:sldChg chg="modSp">
        <pc:chgData name="Gardner, Chester" userId="S::cgardner@qa.com::b4a7e7f7-b265-44bd-b05a-2db1b4f11907" providerId="AD" clId="Web-{A3D11E75-7FFE-304C-2F90-CC004BECF498}" dt="2020-04-23T08:52:58.057" v="236" actId="20577"/>
        <pc:sldMkLst>
          <pc:docMk/>
          <pc:sldMk cId="783077879" sldId="303"/>
        </pc:sldMkLst>
        <pc:spChg chg="mod">
          <ac:chgData name="Gardner, Chester" userId="S::cgardner@qa.com::b4a7e7f7-b265-44bd-b05a-2db1b4f11907" providerId="AD" clId="Web-{A3D11E75-7FFE-304C-2F90-CC004BECF498}" dt="2020-04-23T08:52:58.057" v="236" actId="20577"/>
          <ac:spMkLst>
            <pc:docMk/>
            <pc:sldMk cId="783077879" sldId="303"/>
            <ac:spMk id="3" creationId="{8B188E2D-D092-43BA-ACE0-BC7AECD90424}"/>
          </ac:spMkLst>
        </pc:spChg>
      </pc:sldChg>
      <pc:sldChg chg="mod modShow">
        <pc:chgData name="Gardner, Chester" userId="S::cgardner@qa.com::b4a7e7f7-b265-44bd-b05a-2db1b4f11907" providerId="AD" clId="Web-{A3D11E75-7FFE-304C-2F90-CC004BECF498}" dt="2020-04-23T09:06:53.957" v="237"/>
        <pc:sldMkLst>
          <pc:docMk/>
          <pc:sldMk cId="4206665083" sldId="306"/>
        </pc:sldMkLst>
      </pc:sldChg>
    </pc:docChg>
  </pc:docChgLst>
  <pc:docChgLst>
    <pc:chgData name="Hunt, Matthew" userId="S::mhunt@qa.com::1bdb80a9-70a9-44de-9055-d4fb2c0443ee" providerId="AD" clId="Web-{F512B289-F475-7AB9-022A-C83B901DACEA}"/>
    <pc:docChg chg="modSld">
      <pc:chgData name="Hunt, Matthew" userId="S::mhunt@qa.com::1bdb80a9-70a9-44de-9055-d4fb2c0443ee" providerId="AD" clId="Web-{F512B289-F475-7AB9-022A-C83B901DACEA}" dt="2020-01-22T10:44:18.099" v="0"/>
      <pc:docMkLst>
        <pc:docMk/>
      </pc:docMkLst>
      <pc:sldChg chg="mod modShow">
        <pc:chgData name="Hunt, Matthew" userId="S::mhunt@qa.com::1bdb80a9-70a9-44de-9055-d4fb2c0443ee" providerId="AD" clId="Web-{F512B289-F475-7AB9-022A-C83B901DACEA}" dt="2020-01-22T10:44:18.099" v="0"/>
        <pc:sldMkLst>
          <pc:docMk/>
          <pc:sldMk cId="783077879" sldId="30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PLANNING – I have planned a bit – Planning phase not complete.</a:t>
            </a:r>
            <a:br>
              <a:rPr lang="en-GB" baseline="0" dirty="0"/>
            </a:br>
            <a:r>
              <a:rPr lang="en-GB" baseline="0" dirty="0"/>
              <a:t>PLANNING – I haven’t plotted a timeline yet – Plot a timeline.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TESTING – I need to cover different tiers of architecture – Use </a:t>
            </a:r>
            <a:r>
              <a:rPr lang="en-GB" baseline="0" dirty="0" err="1"/>
              <a:t>surefire</a:t>
            </a:r>
            <a:r>
              <a:rPr lang="en-GB" baseline="0" dirty="0"/>
              <a:t>/</a:t>
            </a:r>
            <a:r>
              <a:rPr lang="en-GB" baseline="0" dirty="0" err="1"/>
              <a:t>sonarqube</a:t>
            </a:r>
            <a:r>
              <a:rPr lang="en-GB" baseline="0" dirty="0"/>
              <a:t>/selenium. </a:t>
            </a:r>
            <a:endParaRPr lang="en-GB" dirty="0"/>
          </a:p>
          <a:p>
            <a:r>
              <a:rPr lang="en-GB" baseline="0" dirty="0"/>
              <a:t>TESTING – I need to cover 80% - Regular </a:t>
            </a:r>
            <a:r>
              <a:rPr lang="en-GB" baseline="0" dirty="0" err="1"/>
              <a:t>surefire</a:t>
            </a:r>
            <a:r>
              <a:rPr lang="en-GB" baseline="0" dirty="0"/>
              <a:t>/</a:t>
            </a:r>
            <a:r>
              <a:rPr lang="en-GB" baseline="0" dirty="0" err="1"/>
              <a:t>sonarqube</a:t>
            </a:r>
            <a:r>
              <a:rPr lang="en-GB" baseline="0" dirty="0"/>
              <a:t> tests.</a:t>
            </a:r>
            <a:br>
              <a:rPr lang="en-GB" baseline="0" dirty="0"/>
            </a:br>
            <a:r>
              <a:rPr lang="en-GB" baseline="0" dirty="0"/>
              <a:t>PRESENTING – Unknown audience – Find out who the audience is.</a:t>
            </a:r>
            <a:br>
              <a:rPr lang="en-GB" baseline="0" dirty="0"/>
            </a:br>
            <a:r>
              <a:rPr lang="en-GB" baseline="0" dirty="0"/>
              <a:t>USER EXPERIENCE – Looks bland – Enhance CSS.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38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6227288-3085-43EC-8D20-421F92CC5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lumOff val="25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D9A92CC3-EE40-4F63-8F66-B365FED2C2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itle Placeholder 3">
            <a:extLst>
              <a:ext uri="{FF2B5EF4-FFF2-40B4-BE49-F238E27FC236}">
                <a16:creationId xmlns:a16="http://schemas.microsoft.com/office/drawing/2014/main" id="{D8B6CC33-AFDB-4D7B-9FC6-024242782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49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0B5C5-8DF1-4B01-815E-5D1D1A375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09CBD-F5C3-41DF-80FE-C76C1F10FAD7}"/>
              </a:ext>
            </a:extLst>
          </p:cNvPr>
          <p:cNvSpPr/>
          <p:nvPr userDrawn="1"/>
        </p:nvSpPr>
        <p:spPr>
          <a:xfrm>
            <a:off x="-1068" y="0"/>
            <a:ext cx="99238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14249E1D-FE86-4D9E-8502-E6D57FABB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77670" y="63442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932FF2E-60A5-4034-9696-1ED43651C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84" y="416607"/>
            <a:ext cx="776377" cy="6024785"/>
          </a:xfrm>
        </p:spPr>
        <p:txBody>
          <a:bodyPr vert="vert270" anchor="ctr"/>
          <a:lstStyle>
            <a:lvl1pPr marL="0" indent="0" algn="ctr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36151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4CE1-3D04-4954-A4CB-A0022E9A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1" y="1138012"/>
            <a:ext cx="9491663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1AA2C04-A7DF-426A-85AE-D76C3780D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9121" y="2412445"/>
            <a:ext cx="9902305" cy="5716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40343D0-B17E-453D-BB0C-E030BA3EC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7761" y="3653722"/>
            <a:ext cx="9483117" cy="1491836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6A2722D-D898-4022-ACE6-9269D112DDF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445680" y="3236123"/>
            <a:ext cx="417600" cy="4176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8EB4-A080-4B39-9289-A0EA3EC3284B}"/>
              </a:ext>
            </a:extLst>
          </p:cNvPr>
          <p:cNvPicPr/>
          <p:nvPr userDrawn="1"/>
        </p:nvPicPr>
        <p:blipFill>
          <a:blip r:embed="rId3"/>
          <a:stretch/>
        </p:blipFill>
        <p:spPr>
          <a:xfrm>
            <a:off x="445680" y="2058041"/>
            <a:ext cx="400320" cy="40032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485D3-FA41-4BA4-BB54-241CABE8DD14}"/>
              </a:ext>
            </a:extLst>
          </p:cNvPr>
          <p:cNvSpPr txBox="1"/>
          <p:nvPr userDrawn="1"/>
        </p:nvSpPr>
        <p:spPr>
          <a:xfrm>
            <a:off x="1140574" y="2058041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Outcome: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A07CD-0514-4A92-8537-C2FBC43E5C73}"/>
              </a:ext>
            </a:extLst>
          </p:cNvPr>
          <p:cNvSpPr txBox="1"/>
          <p:nvPr userDrawn="1"/>
        </p:nvSpPr>
        <p:spPr>
          <a:xfrm>
            <a:off x="1149214" y="3236123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Steps: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218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DCA2-BFAA-453B-A3A5-657FED4F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16D02-6E0E-40F5-B3D8-9742E357C0B1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BF93C72E-1E34-4068-B836-586A50EF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2025FE-BDEF-4D4D-B6AC-7DB94CA165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BC7-9A43-41F0-AF93-4424F8479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D9A7A-0699-49F1-B587-5BA7F0C61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1B1B44-1DD2-4CCA-8925-28CAD7D6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784" y="2100970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 cap="all" baseline="0">
                <a:solidFill>
                  <a:schemeClr val="accent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2C3FC1-F6BB-4D59-8A60-96676775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3429000"/>
            <a:ext cx="7093074" cy="6050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b="1" dirty="0"/>
              <a:t>Thank you for listening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4F5F5F-43E2-4535-99CC-AE55B687AD31}"/>
              </a:ext>
            </a:extLst>
          </p:cNvPr>
          <p:cNvSpPr txBox="1">
            <a:spLocks/>
          </p:cNvSpPr>
          <p:nvPr userDrawn="1"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4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QA hopes you enjoyed your course, as much as we enjoyed teaching you.</a:t>
            </a:r>
          </a:p>
        </p:txBody>
      </p:sp>
    </p:spTree>
    <p:extLst>
      <p:ext uri="{BB962C8B-B14F-4D97-AF65-F5344CB8AC3E}">
        <p14:creationId xmlns:p14="http://schemas.microsoft.com/office/powerpoint/2010/main" val="65707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691" r:id="rId25"/>
    <p:sldLayoutId id="2147483698" r:id="rId26"/>
    <p:sldLayoutId id="2147483689" r:id="rId27"/>
    <p:sldLayoutId id="2147483692" r:id="rId28"/>
    <p:sldLayoutId id="2147483650" r:id="rId29"/>
    <p:sldLayoutId id="2147483693" r:id="rId30"/>
    <p:sldLayoutId id="2147483719" r:id="rId31"/>
    <p:sldLayoutId id="2147483721" r:id="rId32"/>
    <p:sldLayoutId id="2147483722" r:id="rId33"/>
    <p:sldLayoutId id="2147483660" r:id="rId34"/>
    <p:sldLayoutId id="2147483723" r:id="rId35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54B9-B14B-4876-A68D-813BD1FFD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Risk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3C388-0318-4907-A023-9493CC1C4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5039510"/>
            <a:ext cx="6604609" cy="70961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Professional Skills – Module 5</a:t>
            </a:r>
          </a:p>
        </p:txBody>
      </p:sp>
    </p:spTree>
    <p:extLst>
      <p:ext uri="{BB962C8B-B14F-4D97-AF65-F5344CB8AC3E}">
        <p14:creationId xmlns:p14="http://schemas.microsoft.com/office/powerpoint/2010/main" val="187800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D6A347-F325-49A9-831C-001D6D230C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Identifying Risk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EB7CD-ED00-41E7-BA67-CA3899EB33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934021" cy="4376323"/>
          </a:xfrm>
        </p:spPr>
        <p:txBody>
          <a:bodyPr/>
          <a:lstStyle/>
          <a:p>
            <a:r>
              <a:rPr lang="en-GB" dirty="0"/>
              <a:t>Identifying risk can be as simple as listing potential opportunities and threats to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could be recorded into a Risk Register, with data around a Unique ID, Author, Date Identified and Current Status</a:t>
            </a:r>
          </a:p>
          <a:p>
            <a:endParaRPr lang="en-GB" dirty="0"/>
          </a:p>
          <a:p>
            <a:r>
              <a:rPr lang="en-GB" dirty="0"/>
              <a:t>We should also identify a Risk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is a person that is best placed to keep an eye on the risk, monitor it and report back to the Project Manager when needed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26E0B-B021-4993-961A-D20B3D12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830786"/>
            <a:ext cx="5212518" cy="56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85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277C-69D5-4A92-BC13-161907CED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The Risk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88E2D-D092-43BA-ACE0-BC7AECD90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>
                <a:latin typeface="Montserrat"/>
              </a:rPr>
              <a:t>Risk Registers typically consist of three columns; impact, mitigation,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>
                <a:latin typeface="Montserrat"/>
              </a:rPr>
              <a:t>Impact – The effect on the flow of business execution and project execution</a:t>
            </a:r>
            <a:endParaRPr lang="en-GB" b="0"/>
          </a:p>
          <a:p>
            <a:pPr marL="285750" indent="-285750">
              <a:buChar char="•"/>
            </a:pPr>
            <a:r>
              <a:rPr lang="en-GB" b="0">
                <a:latin typeface="Montserrat"/>
              </a:rPr>
              <a:t>Mitigation – The steps we can take to reduce if not entirely mitigate the risk</a:t>
            </a:r>
            <a:endParaRPr lang="en-GB" b="0" dirty="0"/>
          </a:p>
          <a:p>
            <a:pPr marL="285750" indent="-285750">
              <a:buChar char="•"/>
            </a:pPr>
            <a:r>
              <a:rPr lang="en-GB" b="0">
                <a:latin typeface="Montserrat"/>
              </a:rPr>
              <a:t>Outcome – Positive/Negative outcome, and next steps if the risk was to occur</a:t>
            </a:r>
            <a:endParaRPr lang="en-GB" b="0" dirty="0"/>
          </a:p>
          <a:p>
            <a:endParaRPr lang="en-GB" dirty="0"/>
          </a:p>
          <a:p>
            <a:r>
              <a:rPr lang="en-GB" dirty="0"/>
              <a:t>A lot of risks in the risk register can be project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latin typeface="Montserrat"/>
              </a:rPr>
              <a:t>Many risks will be entirely project specific, but there are other more general risks that can be for any and all projects, such as testing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saves time taken for risk management in future projects!</a:t>
            </a:r>
          </a:p>
        </p:txBody>
      </p:sp>
    </p:spTree>
    <p:extLst>
      <p:ext uri="{BB962C8B-B14F-4D97-AF65-F5344CB8AC3E}">
        <p14:creationId xmlns:p14="http://schemas.microsoft.com/office/powerpoint/2010/main" val="78307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4D4EF2-3159-4A95-AF6A-9DFC6F5F9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Risk Register -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DCFC8-F1F0-410C-995E-CFF5A6F86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t="3160"/>
          <a:stretch/>
        </p:blipFill>
        <p:spPr>
          <a:xfrm>
            <a:off x="1206500" y="927099"/>
            <a:ext cx="10833216" cy="44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2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562F45-138B-4ADC-A7EB-E7DC9AB855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Assessing Risk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32441-0726-4B9F-BC97-8A1F26551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need to consider the probability, impact and proximity of a risk – this is how we assess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Probability – the likelihood of the risk actually happening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Impact – the result of the risk coming to fruition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Proximity – when the risk may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It could also be helpful knowing how often the risk could occur</a:t>
            </a:r>
          </a:p>
          <a:p>
            <a:endParaRPr lang="en-GB" dirty="0"/>
          </a:p>
          <a:p>
            <a:r>
              <a:rPr lang="en-GB" dirty="0"/>
              <a:t>Easy ways to assess these risk could be 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Critical Path or Sensitivity Analysis </a:t>
            </a:r>
          </a:p>
        </p:txBody>
      </p:sp>
    </p:spTree>
    <p:extLst>
      <p:ext uri="{BB962C8B-B14F-4D97-AF65-F5344CB8AC3E}">
        <p14:creationId xmlns:p14="http://schemas.microsoft.com/office/powerpoint/2010/main" val="382848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8B2385-7DDF-4C70-96D9-4F04310A4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Risk Analysis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8F1B6-F7FA-4179-8380-2B13F90B3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5" t="21193" r="29444" b="29095"/>
          <a:stretch/>
        </p:blipFill>
        <p:spPr>
          <a:xfrm>
            <a:off x="1642532" y="681567"/>
            <a:ext cx="7222067" cy="5113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B9F85-B7B1-4C1E-BFA0-061902089E59}"/>
              </a:ext>
            </a:extLst>
          </p:cNvPr>
          <p:cNvSpPr txBox="1"/>
          <p:nvPr/>
        </p:nvSpPr>
        <p:spPr>
          <a:xfrm>
            <a:off x="4012872" y="5941304"/>
            <a:ext cx="24813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Risk Tolerance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5D1A2-FD75-48F4-9565-D71B32A17153}"/>
              </a:ext>
            </a:extLst>
          </p:cNvPr>
          <p:cNvSpPr txBox="1"/>
          <p:nvPr/>
        </p:nvSpPr>
        <p:spPr>
          <a:xfrm>
            <a:off x="9174072" y="4521200"/>
            <a:ext cx="17418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TOLERATE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52D81-0ABF-4DF5-82D2-6A89E3E37D0E}"/>
              </a:ext>
            </a:extLst>
          </p:cNvPr>
          <p:cNvSpPr txBox="1"/>
          <p:nvPr/>
        </p:nvSpPr>
        <p:spPr>
          <a:xfrm>
            <a:off x="9174072" y="1016000"/>
            <a:ext cx="2009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TRANSFER</a:t>
            </a:r>
            <a:br>
              <a:rPr lang="en-GB" sz="3000" dirty="0"/>
            </a:br>
            <a:r>
              <a:rPr lang="en-GB" sz="3000" dirty="0"/>
              <a:t>TERMINATE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35AD4-D42C-41B5-90BC-32004EB78081}"/>
              </a:ext>
            </a:extLst>
          </p:cNvPr>
          <p:cNvSpPr txBox="1"/>
          <p:nvPr/>
        </p:nvSpPr>
        <p:spPr>
          <a:xfrm>
            <a:off x="9174072" y="2540000"/>
            <a:ext cx="11443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TREAT</a:t>
            </a:r>
            <a:br>
              <a:rPr lang="en-GB" sz="3000" dirty="0"/>
            </a:br>
            <a:r>
              <a:rPr lang="en-GB" sz="3000" dirty="0"/>
              <a:t>TAKE</a:t>
            </a:r>
            <a:br>
              <a:rPr lang="en-GB" sz="3000" dirty="0"/>
            </a:br>
            <a:endParaRPr lang="en-GB" sz="3000" dirty="0"/>
          </a:p>
        </p:txBody>
      </p:sp>
      <p:sp>
        <p:nvSpPr>
          <p:cNvPr id="8" name="Left Arrow 8">
            <a:extLst>
              <a:ext uri="{FF2B5EF4-FFF2-40B4-BE49-F238E27FC236}">
                <a16:creationId xmlns:a16="http://schemas.microsoft.com/office/drawing/2014/main" id="{0A9311A2-B42F-4D4E-A5FD-56982A86FA8B}"/>
              </a:ext>
            </a:extLst>
          </p:cNvPr>
          <p:cNvSpPr/>
          <p:nvPr/>
        </p:nvSpPr>
        <p:spPr>
          <a:xfrm>
            <a:off x="8373972" y="1107649"/>
            <a:ext cx="800100" cy="7239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Arrow 9">
            <a:extLst>
              <a:ext uri="{FF2B5EF4-FFF2-40B4-BE49-F238E27FC236}">
                <a16:creationId xmlns:a16="http://schemas.microsoft.com/office/drawing/2014/main" id="{55AA3F3B-AF6C-4109-B4DE-EDBD6F36EF8B}"/>
              </a:ext>
            </a:extLst>
          </p:cNvPr>
          <p:cNvSpPr/>
          <p:nvPr/>
        </p:nvSpPr>
        <p:spPr>
          <a:xfrm>
            <a:off x="8373972" y="2652588"/>
            <a:ext cx="800100" cy="7239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Arrow 10">
            <a:extLst>
              <a:ext uri="{FF2B5EF4-FFF2-40B4-BE49-F238E27FC236}">
                <a16:creationId xmlns:a16="http://schemas.microsoft.com/office/drawing/2014/main" id="{FB1CBA80-5463-47FA-A862-9999A585315A}"/>
              </a:ext>
            </a:extLst>
          </p:cNvPr>
          <p:cNvSpPr/>
          <p:nvPr/>
        </p:nvSpPr>
        <p:spPr>
          <a:xfrm>
            <a:off x="8373972" y="4412329"/>
            <a:ext cx="800100" cy="7239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665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9CFBA3-3CB0-4688-AAC0-FEAED55BE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Planning for risks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EF009-233F-4E5F-8EBC-F48646FDC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9" t="20246" r="54305" b="16049"/>
          <a:stretch/>
        </p:blipFill>
        <p:spPr>
          <a:xfrm>
            <a:off x="6848678" y="989354"/>
            <a:ext cx="5025822" cy="52602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4AE6B3-4CD6-4606-88A0-FFB45091DF75}"/>
              </a:ext>
            </a:extLst>
          </p:cNvPr>
          <p:cNvSpPr/>
          <p:nvPr/>
        </p:nvSpPr>
        <p:spPr>
          <a:xfrm>
            <a:off x="1162049" y="801648"/>
            <a:ext cx="5025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We should plan for a risk and understanding how we deal with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planning strategies for different risks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should be considered within a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18884C-D84C-4FBB-8631-EDD420311435}"/>
              </a:ext>
            </a:extLst>
          </p:cNvPr>
          <p:cNvSpPr/>
          <p:nvPr/>
        </p:nvSpPr>
        <p:spPr>
          <a:xfrm>
            <a:off x="1162048" y="2690335"/>
            <a:ext cx="5181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Consider the plotted graph (right) with the following risk scenarios:</a:t>
            </a:r>
          </a:p>
          <a:p>
            <a:pPr marL="342900" indent="-342900">
              <a:buAutoNum type="arabicPeriod"/>
            </a:pPr>
            <a:r>
              <a:rPr lang="en-GB" dirty="0"/>
              <a:t>Lack of clear planning</a:t>
            </a:r>
          </a:p>
          <a:p>
            <a:pPr marL="342900" indent="-342900">
              <a:buAutoNum type="arabicPeriod"/>
            </a:pPr>
            <a:r>
              <a:rPr lang="en-GB" dirty="0"/>
              <a:t>Incorrect understanding of API development</a:t>
            </a:r>
          </a:p>
          <a:p>
            <a:pPr marL="342900" indent="-342900">
              <a:buAutoNum type="arabicPeriod"/>
            </a:pPr>
            <a:r>
              <a:rPr lang="en-GB" dirty="0"/>
              <a:t>Repository mis-management</a:t>
            </a:r>
          </a:p>
          <a:p>
            <a:pPr marL="342900" indent="-342900">
              <a:buAutoNum type="arabicPeriod"/>
            </a:pPr>
            <a:r>
              <a:rPr lang="en-GB" dirty="0"/>
              <a:t>Lack of project scope understanding</a:t>
            </a:r>
          </a:p>
          <a:p>
            <a:pPr marL="342900" indent="-342900">
              <a:buAutoNum type="arabicPeriod"/>
            </a:pPr>
            <a:r>
              <a:rPr lang="en-GB" dirty="0"/>
              <a:t>Presentation questions </a:t>
            </a:r>
          </a:p>
          <a:p>
            <a:pPr marL="342900" indent="-342900">
              <a:buAutoNum type="arabicPeriod"/>
            </a:pPr>
            <a:r>
              <a:rPr lang="en-GB" dirty="0"/>
              <a:t>M2M relationships in a database</a:t>
            </a:r>
          </a:p>
          <a:p>
            <a:pPr marL="342900" indent="-342900">
              <a:buAutoNum type="arabicPeriod"/>
            </a:pPr>
            <a:r>
              <a:rPr lang="en-GB" dirty="0"/>
              <a:t>GCP/Jenkins issues</a:t>
            </a:r>
          </a:p>
          <a:p>
            <a:pPr marL="342900" indent="-342900">
              <a:buAutoNum type="arabicPeriod"/>
            </a:pPr>
            <a:r>
              <a:rPr lang="en-GB" dirty="0"/>
              <a:t>Lack of audience understanding for presentation</a:t>
            </a:r>
          </a:p>
          <a:p>
            <a:pPr marL="342900" indent="-342900">
              <a:buAutoNum type="arabicPeriod"/>
            </a:pPr>
            <a:r>
              <a:rPr lang="en-GB" dirty="0"/>
              <a:t>Illness or lack of sleep before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4966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E9070-1EC2-472B-B805-C41C7B987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91AD-B2D7-4378-A595-81834F9D82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4"/>
            <a:ext cx="6283532" cy="4961916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/>
              <a:t>Risks are commonplace within a project; managing that risk for a successful project is paramount</a:t>
            </a:r>
          </a:p>
          <a:p>
            <a:r>
              <a:rPr lang="en-GB" sz="1800" dirty="0"/>
              <a:t>Risks will have some kind of cause, event and effect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Risk management can be broken down into two distinct stages; analysis and management</a:t>
            </a:r>
          </a:p>
          <a:p>
            <a:r>
              <a:rPr lang="en-GB" sz="1800" dirty="0"/>
              <a:t>Analysis involves identifying and assessing risks</a:t>
            </a:r>
          </a:p>
          <a:p>
            <a:r>
              <a:rPr lang="en-GB" sz="1800" dirty="0"/>
              <a:t>Management involves planning and managing risks</a:t>
            </a:r>
            <a:r>
              <a:rPr lang="en-GB" sz="1800" b="1" dirty="0"/>
              <a:t> </a:t>
            </a:r>
            <a:endParaRPr lang="en-GB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5DB95-4311-4FFA-A9D5-D65E33FD69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2400" dirty="0"/>
              <a:t>Professional Skills – Module 5</a:t>
            </a:r>
          </a:p>
        </p:txBody>
      </p:sp>
    </p:spTree>
    <p:extLst>
      <p:ext uri="{BB962C8B-B14F-4D97-AF65-F5344CB8AC3E}">
        <p14:creationId xmlns:p14="http://schemas.microsoft.com/office/powerpoint/2010/main" val="2051274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3A85-1473-41ED-9134-D843AE3CA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961917"/>
            <a:ext cx="7093074" cy="2277604"/>
          </a:xfrm>
        </p:spPr>
        <p:txBody>
          <a:bodyPr/>
          <a:lstStyle/>
          <a:p>
            <a:r>
              <a:rPr lang="en-GB" b="1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EF936-1C4F-4552-BA0C-55401D595F36}"/>
              </a:ext>
            </a:extLst>
          </p:cNvPr>
          <p:cNvSpPr txBox="1">
            <a:spLocks/>
          </p:cNvSpPr>
          <p:nvPr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QA hopes you enjoyed your course, as much as we enjoyed teaching you.</a:t>
            </a:r>
          </a:p>
        </p:txBody>
      </p:sp>
    </p:spTree>
    <p:extLst>
      <p:ext uri="{BB962C8B-B14F-4D97-AF65-F5344CB8AC3E}">
        <p14:creationId xmlns:p14="http://schemas.microsoft.com/office/powerpoint/2010/main" val="418931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5AA02-9E1C-4998-BFAA-D294A691603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897312"/>
            <a:ext cx="5963478" cy="3579087"/>
          </a:xfrm>
        </p:spPr>
        <p:txBody>
          <a:bodyPr/>
          <a:lstStyle/>
          <a:p>
            <a:r>
              <a:rPr lang="en-GB" dirty="0"/>
              <a:t>Introducing Risk Management</a:t>
            </a:r>
          </a:p>
          <a:p>
            <a:r>
              <a:rPr lang="en-GB" dirty="0"/>
              <a:t>Risk Management Stages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930F1-2DD3-40EB-A7C3-363DEC25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Professional Skills </a:t>
            </a:r>
            <a:br>
              <a:rPr lang="en-GB" b="1" dirty="0"/>
            </a:br>
            <a:r>
              <a:rPr lang="en-GB" sz="3200" dirty="0"/>
              <a:t>Module 5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83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1A03-EC41-41D3-BCA0-B9420FD9D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Introducing </a:t>
            </a:r>
            <a:br>
              <a:rPr lang="en-GB" dirty="0"/>
            </a:br>
            <a:r>
              <a:rPr lang="en-GB" dirty="0"/>
              <a:t>Risk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A1D94-B7E5-429E-90E2-E60577701E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Professional Skills – Module 5: 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153401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C69E06-3317-4687-8DE7-7DB88E5BA2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Why could a project fail?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42716-A1EA-4858-A31A-9D7B699B2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There are many reasons as to why a project could fail,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Lack of clear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Required deliverables not fully described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>
                <a:latin typeface="Montserrat"/>
              </a:rPr>
              <a:t>Poor management of changes</a:t>
            </a:r>
            <a:endParaRPr lang="en-GB" b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No effective project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Poor communication</a:t>
            </a:r>
            <a:br>
              <a:rPr lang="en-GB" dirty="0"/>
            </a:br>
            <a:endParaRPr lang="en-GB" dirty="0"/>
          </a:p>
          <a:p>
            <a:r>
              <a:rPr lang="en-GB" dirty="0"/>
              <a:t>One of the bigger reasons, and the one this session will focus on, is risk management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35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73F-DA22-48D3-80DB-42D74E3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Task: Defining Risk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DBDA1-F74A-4233-9284-BA9FED8B5E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Create a definition for risks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B1044-F260-4E50-941F-CE6D48B6A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mins,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Write your definition for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List some examples of risks for any generic IT system</a:t>
            </a:r>
          </a:p>
        </p:txBody>
      </p:sp>
    </p:spTree>
    <p:extLst>
      <p:ext uri="{BB962C8B-B14F-4D97-AF65-F5344CB8AC3E}">
        <p14:creationId xmlns:p14="http://schemas.microsoft.com/office/powerpoint/2010/main" val="132572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872142-9D4C-4F0C-AAA7-FED5136943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is Risk?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67EF-5838-48CF-BA25-796B7F0F5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>
                <a:latin typeface="Montserrat"/>
              </a:rPr>
              <a:t>A risk is defined by Association for Project Management (APM) 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1" dirty="0"/>
              <a:t>“An uncertain event or set of circumstances that would, if it occurred, have an effect on achievement of one or more objectives”</a:t>
            </a:r>
          </a:p>
          <a:p>
            <a:endParaRPr lang="en-GB" dirty="0"/>
          </a:p>
          <a:p>
            <a:r>
              <a:rPr lang="en-GB" dirty="0"/>
              <a:t>For every threat of a risk, there is an opportunity to mediate that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is the process of risk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/>
          </a:p>
          <a:p>
            <a:r>
              <a:rPr lang="en-GB" dirty="0"/>
              <a:t>Risk Management is defined by APM 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“A process that allows individual risk events and overall risk to be understood and managed proactively, optimising success by minimising threats and maximising opportunities.”</a:t>
            </a:r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10553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013B66-A28A-46A6-A157-CBC2840BE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Components of a Risk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75867-31F4-4A69-9CB4-5AAA4B966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The source of the risk, the situation that can present the risk</a:t>
            </a:r>
          </a:p>
          <a:p>
            <a:endParaRPr lang="en-GB" dirty="0"/>
          </a:p>
          <a:p>
            <a:r>
              <a:rPr lang="en-GB" dirty="0"/>
              <a:t>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Description of the area of uncertainty </a:t>
            </a:r>
          </a:p>
          <a:p>
            <a:endParaRPr lang="en-GB" dirty="0"/>
          </a:p>
          <a:p>
            <a:r>
              <a:rPr lang="en-GB" dirty="0"/>
              <a:t>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The impact of that risk occurring</a:t>
            </a:r>
          </a:p>
        </p:txBody>
      </p:sp>
    </p:spTree>
    <p:extLst>
      <p:ext uri="{BB962C8B-B14F-4D97-AF65-F5344CB8AC3E}">
        <p14:creationId xmlns:p14="http://schemas.microsoft.com/office/powerpoint/2010/main" val="354946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0167-A9D7-4EDA-9A58-88C2D22F0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Risk Management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B99D-8F9A-4910-A291-125B9ECE7C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Professional Skills – Module 5: 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86924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FE5D8-9F50-4D5A-BA3C-B7205B768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Risk Management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A34FF8-99D6-4A14-B0FF-E6F1EC50F22B}"/>
              </a:ext>
            </a:extLst>
          </p:cNvPr>
          <p:cNvSpPr/>
          <p:nvPr/>
        </p:nvSpPr>
        <p:spPr>
          <a:xfrm>
            <a:off x="2826327" y="974999"/>
            <a:ext cx="2211185" cy="714894"/>
          </a:xfrm>
          <a:prstGeom prst="rect">
            <a:avLst/>
          </a:prstGeom>
          <a:solidFill>
            <a:schemeClr val="bg1"/>
          </a:solidFill>
          <a:ln w="57150">
            <a:solidFill>
              <a:srgbClr val="F3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Risk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A301CD-2D4E-4E55-86EB-72371A4C7359}"/>
              </a:ext>
            </a:extLst>
          </p:cNvPr>
          <p:cNvSpPr/>
          <p:nvPr/>
        </p:nvSpPr>
        <p:spPr>
          <a:xfrm>
            <a:off x="7830589" y="974999"/>
            <a:ext cx="2211185" cy="71489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Risk Management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BE55A-2A19-4A93-B116-3CB167703163}"/>
              </a:ext>
            </a:extLst>
          </p:cNvPr>
          <p:cNvSpPr/>
          <p:nvPr/>
        </p:nvSpPr>
        <p:spPr>
          <a:xfrm>
            <a:off x="1727084" y="2047339"/>
            <a:ext cx="1770611" cy="7148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4351E6-3F2A-4EA3-92CA-06A793144AB1}"/>
              </a:ext>
            </a:extLst>
          </p:cNvPr>
          <p:cNvSpPr/>
          <p:nvPr/>
        </p:nvSpPr>
        <p:spPr>
          <a:xfrm>
            <a:off x="4340568" y="2047339"/>
            <a:ext cx="1770611" cy="7148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FD389-3869-4E9C-9E0A-D43AF0E24E87}"/>
              </a:ext>
            </a:extLst>
          </p:cNvPr>
          <p:cNvSpPr/>
          <p:nvPr/>
        </p:nvSpPr>
        <p:spPr>
          <a:xfrm>
            <a:off x="6634364" y="2047339"/>
            <a:ext cx="1770611" cy="7148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B4492-FF3D-46D9-9B4F-D68C87564AEF}"/>
              </a:ext>
            </a:extLst>
          </p:cNvPr>
          <p:cNvSpPr/>
          <p:nvPr/>
        </p:nvSpPr>
        <p:spPr>
          <a:xfrm>
            <a:off x="9247848" y="2047339"/>
            <a:ext cx="1770611" cy="7148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Manage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D44531-FB68-4075-BD6E-AE3660AC6CB0}"/>
              </a:ext>
            </a:extLst>
          </p:cNvPr>
          <p:cNvCxnSpPr>
            <a:cxnSpLocks/>
          </p:cNvCxnSpPr>
          <p:nvPr/>
        </p:nvCxnSpPr>
        <p:spPr>
          <a:xfrm>
            <a:off x="6284422" y="416607"/>
            <a:ext cx="0" cy="3012393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BB4355-AD75-4AAF-A051-DCF53EA462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497695" y="2404786"/>
            <a:ext cx="842873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6B8F08-D2EF-4E62-B450-529780719F1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111179" y="2404786"/>
            <a:ext cx="52318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2DBD81-4E47-4D83-8571-DAC1BC30365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404975" y="2404786"/>
            <a:ext cx="842873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D5397B6-AF27-45F7-AC44-C8E76B733AD0}"/>
              </a:ext>
            </a:extLst>
          </p:cNvPr>
          <p:cNvSpPr/>
          <p:nvPr/>
        </p:nvSpPr>
        <p:spPr>
          <a:xfrm>
            <a:off x="1502863" y="4112677"/>
            <a:ext cx="921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The process actually has 2 phases to consider; the analysis process and management process</a:t>
            </a:r>
            <a:br>
              <a:rPr lang="en-GB" b="1" dirty="0"/>
            </a:b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Identifying and assessing risks are part of risk analysis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Planning for the risk and managing it are part of 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51331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_Presentation_PRINT ONLY" id="{FB65EF01-D18B-4668-B8D4-5C71BBA3F273}" vid="{9D81573D-9AB7-4AC5-8BF5-669EA4C5D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9C890B3F3751419F5F680A225E8983" ma:contentTypeVersion="7" ma:contentTypeDescription="Create a new document." ma:contentTypeScope="" ma:versionID="382b75180cd5beed361d1dca70b67e4c">
  <xsd:schema xmlns:xsd="http://www.w3.org/2001/XMLSchema" xmlns:xs="http://www.w3.org/2001/XMLSchema" xmlns:p="http://schemas.microsoft.com/office/2006/metadata/properties" xmlns:ns2="5cb61287-b1ca-4ee9-8560-841a360c0512" targetNamespace="http://schemas.microsoft.com/office/2006/metadata/properties" ma:root="true" ma:fieldsID="a1d7964061255e6c1e37eeb2450dc559" ns2:_="">
    <xsd:import namespace="5cb61287-b1ca-4ee9-8560-841a360c05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61287-b1ca-4ee9-8560-841a360c0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90DE8C-D681-4062-9579-B127055341F7}"/>
</file>

<file path=customXml/itemProps2.xml><?xml version="1.0" encoding="utf-8"?>
<ds:datastoreItem xmlns:ds="http://schemas.openxmlformats.org/officeDocument/2006/customXml" ds:itemID="{3FEDE536-F583-4537-86C0-EEDE9B07E6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700247-E5D6-4E0C-B727-9ABAC34519A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3131</TotalTime>
  <Words>830</Words>
  <Application>Microsoft Office PowerPoint</Application>
  <PresentationFormat>Widescreen</PresentationFormat>
  <Paragraphs>110</Paragraphs>
  <Slides>17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Krana Fat B</vt:lpstr>
      <vt:lpstr>Montserrat</vt:lpstr>
      <vt:lpstr>Office Theme</vt:lpstr>
      <vt:lpstr>Risk Analysis</vt:lpstr>
      <vt:lpstr>Professional Skills  Module 5 contents</vt:lpstr>
      <vt:lpstr>Introducing  Risk Management</vt:lpstr>
      <vt:lpstr>PowerPoint Presentation</vt:lpstr>
      <vt:lpstr>Task: Defining Risk</vt:lpstr>
      <vt:lpstr>PowerPoint Presentation</vt:lpstr>
      <vt:lpstr>PowerPoint Presentation</vt:lpstr>
      <vt:lpstr>Risk Management Stages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Sansom, Mary</dc:creator>
  <cp:keywords/>
  <dc:description/>
  <cp:lastModifiedBy>Tadas Vaidotas</cp:lastModifiedBy>
  <cp:revision>160</cp:revision>
  <cp:lastPrinted>2019-07-03T09:46:41Z</cp:lastPrinted>
  <dcterms:created xsi:type="dcterms:W3CDTF">2019-07-01T11:38:58Z</dcterms:created>
  <dcterms:modified xsi:type="dcterms:W3CDTF">2020-06-17T07:37:09Z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0x010100549C890B3F3751419F5F680A225E8983</vt:lpwstr>
  </property>
</Properties>
</file>